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3"/>
  </p:notesMasterIdLst>
  <p:sldIdLst>
    <p:sldId id="278" r:id="rId3"/>
    <p:sldId id="256" r:id="rId4"/>
    <p:sldId id="267" r:id="rId5"/>
    <p:sldId id="280" r:id="rId6"/>
    <p:sldId id="265" r:id="rId7"/>
    <p:sldId id="281" r:id="rId8"/>
    <p:sldId id="257" r:id="rId9"/>
    <p:sldId id="276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85" d="100"/>
          <a:sy n="85" d="100"/>
        </p:scale>
        <p:origin x="-2328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28/01/2015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9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es-ES_tradnl" sz="12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Notas introductorias.</a:t>
            </a:r>
            <a:endParaRPr lang="es-ES_tradnl" sz="12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es-ES_tradnl" sz="12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Tiempo para p</a:t>
            </a:r>
            <a:r>
              <a:rPr lang="es-ES_tradnl" sz="1200" b="0" i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reguntas y debates.</a:t>
            </a:r>
            <a:endParaRPr lang="es-ES_tradnl" sz="1200" b="0" i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es-ES_tradnl" sz="1200" b="0" i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Conclusión del curso,</a:t>
            </a:r>
            <a:r>
              <a:rPr lang="es-ES_tradnl" sz="12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la clase, etc. </a:t>
            </a:r>
            <a:endParaRPr lang="es-ES_tradnl" sz="12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es-ES_tradnl" sz="1200" b="0" i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Detalles introductorios del </a:t>
            </a:r>
            <a:r>
              <a:rPr lang="es-ES_tradnl" sz="12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c</a:t>
            </a:r>
            <a:r>
              <a:rPr lang="es-ES_tradnl" sz="1200" b="0" i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urso </a:t>
            </a:r>
            <a:r>
              <a:rPr lang="es-ES_tradnl" sz="12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y/o libros/materiales necesarios para una clase/proyecto.</a:t>
            </a:r>
            <a:endParaRPr lang="es-ES_tradnl" sz="12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28/01/2015 12:05</a:t>
            </a:fld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28/01/2015 12:05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28/01/2015 12:05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28/01/2015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03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28/01/2015 12:05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28/01/2015 12:05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_Microsoft_Word1.docx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Document_Microsoft_Word2.docx"/><Relationship Id="rId5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6800" y="9144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AXES PRIORITAIRES  2014-2015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LIEN AVEC LES ORIENTATIONS DU </a:t>
            </a:r>
            <a:r>
              <a:rPr lang="fr-FR" dirty="0" err="1" smtClean="0"/>
              <a:t>BFMexico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3400" y="1981200"/>
            <a:ext cx="8305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6600"/>
                </a:solidFill>
              </a:rPr>
              <a:t>EDUCATION NATIONALE  ET AEFE</a:t>
            </a:r>
          </a:p>
          <a:p>
            <a:endParaRPr lang="fr-FR" dirty="0"/>
          </a:p>
          <a:p>
            <a:r>
              <a:rPr lang="fr-FR" sz="2800" dirty="0" smtClean="0"/>
              <a:t>MAÎTRISE DES LANGUES</a:t>
            </a:r>
          </a:p>
          <a:p>
            <a:r>
              <a:rPr lang="fr-FR" sz="2800" dirty="0" smtClean="0"/>
              <a:t>EVALUATION POSITIVE</a:t>
            </a:r>
          </a:p>
          <a:p>
            <a:r>
              <a:rPr lang="fr-FR" sz="2800" dirty="0" smtClean="0"/>
              <a:t>OUTIL NUMÉRIQUE A DES FINS PÉDAGOGIQUES</a:t>
            </a:r>
          </a:p>
          <a:p>
            <a:r>
              <a:rPr lang="fr-FR" sz="2800" dirty="0" smtClean="0"/>
              <a:t>ENSEIGNEMENT DES SCIENCES</a:t>
            </a:r>
            <a:r>
              <a:rPr lang="fr-FR" sz="2400" dirty="0" smtClean="0"/>
              <a:t> (démarche d’investigation)</a:t>
            </a:r>
          </a:p>
          <a:p>
            <a:r>
              <a:rPr lang="fr-FR" sz="2800" dirty="0" smtClean="0"/>
              <a:t>COMMUNICATION AVEC LES FAMILLES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52400" y="6096000"/>
            <a:ext cx="205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Animation Alternance des langues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1876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Séquence pédagogique bilingue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5720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Construire une SPB en insérant une ou plusieurs doublettes.</a:t>
            </a:r>
          </a:p>
          <a:p>
            <a:r>
              <a:rPr lang="fr-FR" dirty="0" smtClean="0"/>
              <a:t>Les contraintes de la doublette :</a:t>
            </a:r>
          </a:p>
          <a:p>
            <a:pPr marL="0" indent="0">
              <a:buNone/>
            </a:pPr>
            <a:r>
              <a:rPr lang="fr-FR" dirty="0" smtClean="0"/>
              <a:t>- Différenciation</a:t>
            </a:r>
          </a:p>
          <a:p>
            <a:pPr marL="0" indent="0">
              <a:buNone/>
            </a:pPr>
            <a:r>
              <a:rPr lang="fr-FR" dirty="0" smtClean="0"/>
              <a:t>- Outil numérique à fin pédagogique:</a:t>
            </a:r>
          </a:p>
          <a:p>
            <a:pPr>
              <a:buFont typeface="Wingdings" charset="2"/>
              <a:buChar char="v"/>
            </a:pPr>
            <a:r>
              <a:rPr lang="fr-FR" i="1" dirty="0" smtClean="0"/>
              <a:t>Learning Apps</a:t>
            </a:r>
          </a:p>
          <a:p>
            <a:pPr>
              <a:buFont typeface="Wingdings" charset="2"/>
              <a:buChar char="v"/>
            </a:pPr>
            <a:r>
              <a:rPr lang="fr-FR" i="1" dirty="0" smtClean="0"/>
              <a:t>Tablette</a:t>
            </a:r>
          </a:p>
          <a:p>
            <a:pPr>
              <a:buFont typeface="Wingdings" charset="2"/>
              <a:buChar char="v"/>
            </a:pPr>
            <a:r>
              <a:rPr lang="fr-FR" i="1" dirty="0" smtClean="0"/>
              <a:t>TNI</a:t>
            </a:r>
          </a:p>
          <a:p>
            <a:pPr>
              <a:buFont typeface="Wingdings" charset="2"/>
              <a:buChar char="v"/>
            </a:pPr>
            <a:r>
              <a:rPr lang="fr-FR" i="1" dirty="0" err="1" smtClean="0"/>
              <a:t>Padlet</a:t>
            </a:r>
            <a:r>
              <a:rPr lang="fr-FR" i="1" dirty="0" smtClean="0"/>
              <a:t>…</a:t>
            </a:r>
            <a:endParaRPr lang="fr-FR" i="1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33600" y="5410200"/>
            <a:ext cx="6705600" cy="990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dirty="0" smtClean="0"/>
              <a:t>Réflexion sur un projet, thème ou point de langue en lien avec votre programmation.</a:t>
            </a:r>
          </a:p>
          <a:p>
            <a:pPr marL="0" indent="0" algn="just">
              <a:buNone/>
            </a:pPr>
            <a:r>
              <a:rPr lang="fr-FR" sz="2300" i="1" dirty="0" smtClean="0"/>
              <a:t>Retour et Mutualisation sur le site AMCECA après validation (</a:t>
            </a:r>
            <a:r>
              <a:rPr lang="fr-FR" sz="2300" i="1" smtClean="0"/>
              <a:t>fin mars) </a:t>
            </a:r>
            <a:endParaRPr lang="fr-FR" sz="2300" i="1" dirty="0"/>
          </a:p>
        </p:txBody>
      </p:sp>
      <p:pic>
        <p:nvPicPr>
          <p:cNvPr id="5" name="Image 4" descr="serp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140968"/>
            <a:ext cx="2651413" cy="17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9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74448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FR" sz="3600" b="1" dirty="0" smtClean="0"/>
              <a:t>Enseigner dans un contexte bi(PLURI)lingue</a:t>
            </a:r>
            <a:br>
              <a:rPr lang="fr-FR" sz="3600" b="1" dirty="0" smtClean="0"/>
            </a:br>
            <a:r>
              <a:rPr lang="fr-FR" sz="5000" b="1" dirty="0" smtClean="0"/>
              <a:t> 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endParaRPr lang="es-ES_tradnl" noProof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5943600"/>
            <a:ext cx="6705600" cy="792237"/>
          </a:xfrm>
        </p:spPr>
        <p:txBody>
          <a:bodyPr>
            <a:normAutofit fontScale="92500"/>
          </a:bodyPr>
          <a:lstStyle/>
          <a:p>
            <a:r>
              <a:rPr lang="es-ES_tradnl" sz="2600" b="0" i="0" noProof="1" smtClean="0">
                <a:solidFill>
                  <a:schemeClr val="tx1"/>
                </a:solidFill>
              </a:rPr>
              <a:t>Aller plus loin dans le dispositif du travail en binôme</a:t>
            </a:r>
            <a:endParaRPr lang="es-ES_tradnl" sz="2600" b="0" i="0" noProof="1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8600" y="6172200"/>
            <a:ext cx="190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Nicaragua</a:t>
            </a:r>
            <a:endParaRPr lang="fr-FR" dirty="0"/>
          </a:p>
        </p:txBody>
      </p:sp>
      <p:pic>
        <p:nvPicPr>
          <p:cNvPr id="5" name="Espace réservé du contenu 3" descr="plurilang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3" b="9803"/>
          <a:stretch>
            <a:fillRect/>
          </a:stretch>
        </p:blipFill>
        <p:spPr>
          <a:xfrm>
            <a:off x="539552" y="1196752"/>
            <a:ext cx="8153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96850"/>
            <a:ext cx="8763000" cy="8699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3500" b="1" dirty="0" smtClean="0"/>
              <a:t>Enseigner dans un contexte bilingue </a:t>
            </a:r>
            <a:r>
              <a:rPr lang="fr-FR" sz="3500" b="1" dirty="0"/>
              <a:t/>
            </a:r>
            <a:br>
              <a:rPr lang="fr-FR" sz="3500" b="1" dirty="0"/>
            </a:br>
            <a:endParaRPr lang="fr-FR" sz="3500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4008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i="1" dirty="0" smtClean="0"/>
              <a:t>Dérive</a:t>
            </a:r>
            <a:r>
              <a:rPr lang="fr-FR" dirty="0" smtClean="0"/>
              <a:t> :</a:t>
            </a:r>
          </a:p>
          <a:p>
            <a:pPr marL="0" indent="0">
              <a:buNone/>
            </a:pPr>
            <a:r>
              <a:rPr lang="fr-FR" dirty="0" smtClean="0"/>
              <a:t>- Deux enseignements monolingues en français/ espagnol qui visent à suivre les programmes de chaque pays :     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juxtaposition sans mise en relation.</a:t>
            </a:r>
          </a:p>
          <a:p>
            <a:pPr marL="0" indent="0">
              <a:buNone/>
            </a:pP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Contexte bi/plurilingue :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Dimension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culturelle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Points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de rencontre des programmes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Cohérence </a:t>
            </a:r>
            <a:r>
              <a:rPr lang="fr-FR" u="sng" dirty="0">
                <a:solidFill>
                  <a:schemeClr val="accent2">
                    <a:lumMod val="50000"/>
                  </a:schemeClr>
                </a:solidFill>
              </a:rPr>
              <a:t>des pratiques pédagogiques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2743200" y="3429000"/>
            <a:ext cx="5334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Enseignement bilingue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fr-FR" sz="2800" dirty="0" smtClean="0"/>
              <a:t>Le bilinguisme a une influence positive sur le développement langagier et éducationnel des élèves</a:t>
            </a:r>
          </a:p>
          <a:p>
            <a:r>
              <a:rPr lang="fr-FR" sz="2800" dirty="0" smtClean="0"/>
              <a:t>Le niveau de développement de la langue maternelle est un indicateur de développement de la deuxième langue.</a:t>
            </a:r>
          </a:p>
          <a:p>
            <a:r>
              <a:rPr lang="fr-FR" sz="2800" dirty="0" smtClean="0"/>
              <a:t>La mise en relief du développement de la langue maternelle contribue à son développement mais aussi au développement des compétences des élèves dans la langue de communication.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Des atouts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96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86995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fr-FR" b="1" dirty="0" smtClean="0"/>
              <a:t>Dans une séquence il faut donc alterner binôme et </a:t>
            </a:r>
            <a:r>
              <a:rPr lang="fr-FR" b="1" dirty="0" err="1" smtClean="0"/>
              <a:t>duette</a:t>
            </a:r>
            <a:r>
              <a:rPr lang="fr-FR" b="1" dirty="0" smtClean="0"/>
              <a:t>:</a:t>
            </a:r>
            <a:endParaRPr lang="es-ES_tradnl" sz="4400" b="1" i="0" noProof="1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3100" b="1" dirty="0" smtClean="0"/>
              <a:t>Différence entre le binôme et la </a:t>
            </a:r>
            <a:r>
              <a:rPr lang="fr-FR" sz="3100" b="1" dirty="0" err="1" smtClean="0"/>
              <a:t>duette</a:t>
            </a:r>
            <a:r>
              <a:rPr lang="fr-FR" sz="3100" b="1" dirty="0" smtClean="0"/>
              <a:t> :</a:t>
            </a:r>
          </a:p>
          <a:p>
            <a:pPr>
              <a:buNone/>
            </a:pPr>
            <a:endParaRPr lang="fr-FR" sz="3100" b="1" dirty="0" smtClean="0"/>
          </a:p>
          <a:p>
            <a:r>
              <a:rPr lang="fr-FR" b="1" dirty="0" smtClean="0"/>
              <a:t>Binôme</a:t>
            </a:r>
            <a:r>
              <a:rPr lang="fr-FR" sz="2800" dirty="0" smtClean="0"/>
              <a:t> = les enseignants sont chacun dans leur classe et travaillent respectivement leur thème </a:t>
            </a:r>
            <a:r>
              <a:rPr lang="fr-FR" sz="2800" i="1" dirty="0" smtClean="0"/>
              <a:t>(avec un travail de concertation auparavant</a:t>
            </a:r>
            <a:r>
              <a:rPr lang="fr-FR" sz="2800" dirty="0" smtClean="0"/>
              <a:t>). </a:t>
            </a:r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		Le transfert métalinguistique est supposé.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3100" b="1" dirty="0" err="1" smtClean="0"/>
              <a:t>Duette</a:t>
            </a:r>
            <a:r>
              <a:rPr lang="fr-FR" sz="2800" dirty="0" smtClean="0"/>
              <a:t> = les 2 professeurs sont physiquement présents dans la classe, travaillent simultanément autour d’une notion.</a:t>
            </a:r>
          </a:p>
          <a:p>
            <a:pPr>
              <a:buNone/>
            </a:pPr>
            <a:r>
              <a:rPr lang="fr-FR" sz="2800" dirty="0" smtClean="0"/>
              <a:t>		 </a:t>
            </a:r>
            <a:r>
              <a:rPr lang="fr-FR" sz="2800" dirty="0" smtClean="0">
                <a:solidFill>
                  <a:srgbClr val="FF0000"/>
                </a:solidFill>
              </a:rPr>
              <a:t>Le transfert métalinguistique est construit.</a:t>
            </a:r>
            <a:endParaRPr lang="es-ES_tradnl" sz="2600" b="0" i="0" noProof="1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667000" y="3733800"/>
            <a:ext cx="609600" cy="3810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Flecha derecha"/>
          <p:cNvSpPr/>
          <p:nvPr/>
        </p:nvSpPr>
        <p:spPr>
          <a:xfrm>
            <a:off x="2743200" y="5638800"/>
            <a:ext cx="609600" cy="38100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3000" b="1" dirty="0" smtClean="0"/>
              <a:t>Pour éviter le cloisonnement, les redondances, la juxtaposition, il faut une harmonisation en 4 degrés :</a:t>
            </a:r>
            <a:endParaRPr lang="es-ES_tradnl" sz="3000" b="1" i="0" noProof="1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33400" y="1600200"/>
            <a:ext cx="8229600" cy="4953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D1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les 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enseignants se rencontrent autour de l’erreur : les interférences 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linguistiques (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lex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		</a:t>
            </a:r>
            <a:r>
              <a:rPr kumimoji="0" lang="fr-FR" sz="2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Analyse et traitement de l’erreur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D2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Les enseignants se rencontrent autour d’une compétence spécifique (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orth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conj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voc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	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fr-FR" sz="2900" dirty="0" smtClean="0"/>
              <a:t>         </a:t>
            </a:r>
            <a:r>
              <a:rPr kumimoji="0" lang="fr-FR" sz="2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Etude comparée et conjointe d’un fait de langue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D3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Les enseignants se rencontrent autour de projets disciplinaires et biculturels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D4</a:t>
            </a: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Les enseignants se rencontrent autour d’un champ disciplinaire précis. 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</a:t>
            </a:r>
            <a:r>
              <a:rPr kumimoji="0" lang="fr-FR" sz="2900" b="1" i="0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Articulation : didactique des langues, des disciplines</a:t>
            </a:r>
          </a:p>
          <a:p>
            <a:pPr marL="320040" marR="0" lvl="0" indent="-32004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200" i="1" strike="noStrike" kern="1200" cap="none" spc="0" normalizeH="0" baseline="0" noProof="0" dirty="0" smtClean="0">
                <a:ln>
                  <a:noFill/>
                </a:ln>
                <a:solidFill>
                  <a:srgbClr val="9354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(Source: Laura </a:t>
            </a:r>
            <a:r>
              <a:rPr kumimoji="0" lang="fr-FR" sz="2200" i="1" strike="noStrike" kern="1200" cap="none" spc="0" normalizeH="0" baseline="0" noProof="0" dirty="0" err="1" smtClean="0">
                <a:ln>
                  <a:noFill/>
                </a:ln>
                <a:solidFill>
                  <a:srgbClr val="9354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Uribe</a:t>
            </a:r>
            <a:r>
              <a:rPr kumimoji="0" lang="fr-FR" sz="2200" i="1" strike="noStrike" kern="1200" cap="none" spc="0" normalizeH="0" baseline="0" noProof="0" dirty="0" smtClean="0">
                <a:ln>
                  <a:noFill/>
                </a:ln>
                <a:solidFill>
                  <a:srgbClr val="9354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fr-FR" sz="2200" i="1" strike="noStrike" kern="1200" cap="none" spc="0" normalizeH="0" baseline="0" noProof="0" dirty="0">
              <a:ln>
                <a:noFill/>
              </a:ln>
              <a:solidFill>
                <a:srgbClr val="9354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933450" y="2438400"/>
            <a:ext cx="438150" cy="228600"/>
          </a:xfrm>
          <a:prstGeom prst="rightArrow">
            <a:avLst>
              <a:gd name="adj1" fmla="val 578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5 Flecha derecha"/>
          <p:cNvSpPr/>
          <p:nvPr/>
        </p:nvSpPr>
        <p:spPr>
          <a:xfrm>
            <a:off x="914400" y="2438400"/>
            <a:ext cx="438150" cy="228600"/>
          </a:xfrm>
          <a:prstGeom prst="rightArrow">
            <a:avLst>
              <a:gd name="adj1" fmla="val 578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7 Flecha derecha"/>
          <p:cNvSpPr/>
          <p:nvPr/>
        </p:nvSpPr>
        <p:spPr>
          <a:xfrm>
            <a:off x="838200" y="3657600"/>
            <a:ext cx="438150" cy="228600"/>
          </a:xfrm>
          <a:prstGeom prst="rightArrow">
            <a:avLst>
              <a:gd name="adj1" fmla="val 578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7 Flecha derecha"/>
          <p:cNvSpPr/>
          <p:nvPr/>
        </p:nvSpPr>
        <p:spPr>
          <a:xfrm>
            <a:off x="609600" y="5486400"/>
            <a:ext cx="438150" cy="228600"/>
          </a:xfrm>
          <a:prstGeom prst="rightArrow">
            <a:avLst>
              <a:gd name="adj1" fmla="val 578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3900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SV" sz="3900" b="1" dirty="0" smtClean="0"/>
              <a:t>Harmonisation linguistique à construire:</a:t>
            </a:r>
            <a:endParaRPr lang="es-ES_tradnl" sz="3900" b="0" i="0" noProof="1">
              <a:solidFill>
                <a:srgbClr val="444D26"/>
              </a:solidFill>
              <a:latin typeface="Tw Cen M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3886200" cy="43434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SV" sz="2800" b="1" dirty="0" smtClean="0">
                <a:solidFill>
                  <a:srgbClr val="FFC000"/>
                </a:solidFill>
              </a:rPr>
              <a:t>Des </a:t>
            </a:r>
            <a:r>
              <a:rPr lang="es-SV" sz="2800" b="1" dirty="0" err="1" smtClean="0">
                <a:solidFill>
                  <a:srgbClr val="FFC000"/>
                </a:solidFill>
              </a:rPr>
              <a:t>étapes</a:t>
            </a:r>
            <a:r>
              <a:rPr lang="es-SV" sz="2800" b="1" dirty="0" smtClean="0">
                <a:solidFill>
                  <a:srgbClr val="FFC000"/>
                </a:solidFill>
              </a:rPr>
              <a:t> </a:t>
            </a:r>
            <a:r>
              <a:rPr lang="es-SV" sz="2800" b="1" dirty="0" err="1" smtClean="0">
                <a:solidFill>
                  <a:srgbClr val="FFC000"/>
                </a:solidFill>
              </a:rPr>
              <a:t>fixes</a:t>
            </a:r>
            <a:endParaRPr lang="es-SV" sz="2800" dirty="0" smtClean="0">
              <a:solidFill>
                <a:srgbClr val="FFC000"/>
              </a:solidFill>
            </a:endParaRPr>
          </a:p>
          <a:p>
            <a:pPr lvl="0"/>
            <a:r>
              <a:rPr lang="es-SV" dirty="0" smtClean="0"/>
              <a:t>Découverte</a:t>
            </a:r>
          </a:p>
          <a:p>
            <a:pPr lvl="0"/>
            <a:r>
              <a:rPr lang="es-SV" dirty="0" smtClean="0"/>
              <a:t>Structuration </a:t>
            </a:r>
          </a:p>
          <a:p>
            <a:pPr lvl="0"/>
            <a:r>
              <a:rPr lang="es-SV" dirty="0" smtClean="0"/>
              <a:t>Reinvestissement</a:t>
            </a:r>
          </a:p>
          <a:p>
            <a:pPr lvl="0"/>
            <a:r>
              <a:rPr lang="es-SV" dirty="0" smtClean="0"/>
              <a:t>Evaluation</a:t>
            </a:r>
            <a:endParaRPr lang="es-SV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724400" y="2286000"/>
            <a:ext cx="3886200" cy="4343400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s-SV" sz="2800" b="1" dirty="0" smtClean="0">
                <a:solidFill>
                  <a:srgbClr val="FFC000"/>
                </a:solidFill>
              </a:rPr>
              <a:t>Des moyens </a:t>
            </a:r>
            <a:r>
              <a:rPr lang="es-SV" sz="2800" b="1" u="sng" dirty="0" smtClean="0">
                <a:solidFill>
                  <a:srgbClr val="FFC000"/>
                </a:solidFill>
              </a:rPr>
              <a:t>variables</a:t>
            </a:r>
          </a:p>
          <a:p>
            <a:pPr lvl="0">
              <a:buNone/>
            </a:pPr>
            <a:endParaRPr lang="es-SV" dirty="0" smtClean="0"/>
          </a:p>
          <a:p>
            <a:pPr lvl="0"/>
            <a:r>
              <a:rPr lang="es-SV" dirty="0" smtClean="0"/>
              <a:t>Le binôme</a:t>
            </a:r>
          </a:p>
          <a:p>
            <a:pPr lvl="0"/>
            <a:r>
              <a:rPr lang="es-SV" dirty="0" smtClean="0"/>
              <a:t>La duette</a:t>
            </a:r>
          </a:p>
          <a:p>
            <a:pPr marL="320040" indent="-320040" algn="l" defTabSz="914400">
              <a:spcBef>
                <a:spcPts val="700"/>
              </a:spcBef>
              <a:buClr>
                <a:srgbClr val="F3A447"/>
              </a:buClr>
              <a:buSzPct val="60000"/>
              <a:buNone/>
            </a:pPr>
            <a:endParaRPr lang="es-ES_tradnl" noProof="1" smtClean="0"/>
          </a:p>
        </p:txBody>
      </p:sp>
      <p:sp>
        <p:nvSpPr>
          <p:cNvPr id="5" name="4 Rectángulo"/>
          <p:cNvSpPr/>
          <p:nvPr/>
        </p:nvSpPr>
        <p:spPr>
          <a:xfrm>
            <a:off x="0" y="1560493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Une séquence pédagogique bilingue ( S.P.B)</a:t>
            </a:r>
            <a:endParaRPr lang="es-SV" sz="2800" dirty="0" smtClean="0"/>
          </a:p>
          <a:p>
            <a:r>
              <a:rPr lang="fr-FR" sz="2800" dirty="0" smtClean="0"/>
              <a:t> </a:t>
            </a:r>
            <a:endParaRPr lang="es-SV" sz="2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01555"/>
              </p:ext>
            </p:extLst>
          </p:nvPr>
        </p:nvGraphicFramePr>
        <p:xfrm>
          <a:off x="1828800" y="6235065"/>
          <a:ext cx="5905500" cy="622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5500"/>
              </a:tblGrid>
              <a:tr h="622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HARMONISATION  =  ALTERNANCE BINOME/DUETTE</a:t>
                      </a:r>
                      <a:endParaRPr lang="es-SV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Séquence</a:t>
            </a:r>
            <a:endParaRPr lang="fr-FR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575996"/>
              </p:ext>
            </p:extLst>
          </p:nvPr>
        </p:nvGraphicFramePr>
        <p:xfrm>
          <a:off x="457200" y="304800"/>
          <a:ext cx="8407400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4" imgW="8407091" imgH="5854485" progId="Word.Document.12">
                  <p:embed/>
                </p:oleObj>
              </mc:Choice>
              <mc:Fallback>
                <p:oleObj name="Document" r:id="rId4" imgW="8407091" imgH="5854485" progId="Word.Document.12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"/>
                        <a:ext cx="8407400" cy="585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105400" y="533400"/>
            <a:ext cx="33528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Proposition de grille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11040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299367"/>
              </p:ext>
            </p:extLst>
          </p:nvPr>
        </p:nvGraphicFramePr>
        <p:xfrm>
          <a:off x="762000" y="596718"/>
          <a:ext cx="7618709" cy="626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4" imgW="8407091" imgH="6908546" progId="Word.Document.12">
                  <p:embed/>
                </p:oleObj>
              </mc:Choice>
              <mc:Fallback>
                <p:oleObj name="Document" r:id="rId4" imgW="8407091" imgH="6908546" progId="Word.Document.12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6718"/>
                        <a:ext cx="7618709" cy="6261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562600" y="228600"/>
            <a:ext cx="33528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Proposition de grille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58016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cademicPresentation2_TP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Macintosh PowerPoint</Application>
  <PresentationFormat>Présentation à l'écran (4:3)</PresentationFormat>
  <Paragraphs>80</Paragraphs>
  <Slides>10</Slides>
  <Notes>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AcademicPresentation2_TP010352480</vt:lpstr>
      <vt:lpstr>Document</vt:lpstr>
      <vt:lpstr>AXES PRIORITAIRES  2014-2015  </vt:lpstr>
      <vt:lpstr>Enseigner dans un contexte bi(PLURI)lingue   </vt:lpstr>
      <vt:lpstr>Enseigner dans un contexte bilingue  </vt:lpstr>
      <vt:lpstr>Enseignement bilingue</vt:lpstr>
      <vt:lpstr>Dans une séquence il faut donc alterner binôme et duette:</vt:lpstr>
      <vt:lpstr>Pour éviter le cloisonnement, les redondances, la juxtaposition, il faut une harmonisation en 4 degrés :</vt:lpstr>
      <vt:lpstr>Harmonisation linguistique à construire:</vt:lpstr>
      <vt:lpstr>Séquence</vt:lpstr>
      <vt:lpstr>Présentation PowerPoint</vt:lpstr>
      <vt:lpstr>Séquence pédagogique bilingue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2015-01-28T18:07:56Z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